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d0089dd33994d18" /><Relationship Type="http://schemas.openxmlformats.org/officeDocument/2006/relationships/extended-properties" Target="/docProps/app.xml" Id="Rb430ba3a5dcf43e7" /><Relationship Type="http://schemas.openxmlformats.org/officeDocument/2006/relationships/officeDocument" Target="/ppt/presentation.xml" Id="R085398e3b5c946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5e71c664a094d2e"/>
  </p:sldMasterIdLst>
  <p:notesMasterIdLst>
    <p:notesMasterId xmlns:r="http://schemas.openxmlformats.org/officeDocument/2006/relationships" r:id="R42eb607bd3584bf8"/>
  </p:notesMasterIdLst>
  <p:sldIdLst>
    <p:sldId xmlns:r="http://schemas.openxmlformats.org/officeDocument/2006/relationships" id="256" r:id="R9ba09d6bdb954735"/>
    <p:sldId xmlns:r="http://schemas.openxmlformats.org/officeDocument/2006/relationships" id="257" r:id="Re6365fb51b8d4f7a"/>
    <p:sldId xmlns:r="http://schemas.openxmlformats.org/officeDocument/2006/relationships" id="258" r:id="R347ed344818e4594"/>
    <p:sldId xmlns:r="http://schemas.openxmlformats.org/officeDocument/2006/relationships" id="259" r:id="R4ee1762d9166449c"/>
    <p:sldId xmlns:r="http://schemas.openxmlformats.org/officeDocument/2006/relationships" id="260" r:id="R5c1bf4a3a4b7474d"/>
    <p:sldId xmlns:r="http://schemas.openxmlformats.org/officeDocument/2006/relationships" id="261" r:id="R9fd4a31483a043b5"/>
    <p:sldId xmlns:r="http://schemas.openxmlformats.org/officeDocument/2006/relationships" id="262" r:id="R6106e2224b854f19"/>
    <p:sldId xmlns:r="http://schemas.openxmlformats.org/officeDocument/2006/relationships" id="263" r:id="Reb8e06066fdb4f46"/>
    <p:sldId xmlns:r="http://schemas.openxmlformats.org/officeDocument/2006/relationships" id="264" r:id="Ra3dedc1e1fd942a7"/>
    <p:sldId xmlns:r="http://schemas.openxmlformats.org/officeDocument/2006/relationships" id="265" r:id="R9b3ed9bbcade4dcc"/>
    <p:sldId xmlns:r="http://schemas.openxmlformats.org/officeDocument/2006/relationships" id="266" r:id="R28227ee91e7c47ff"/>
    <p:sldId xmlns:r="http://schemas.openxmlformats.org/officeDocument/2006/relationships" id="267" r:id="R1b233c7a40c84249"/>
    <p:sldId xmlns:r="http://schemas.openxmlformats.org/officeDocument/2006/relationships" id="268" r:id="Ra98509d31f194e73"/>
    <p:sldId xmlns:r="http://schemas.openxmlformats.org/officeDocument/2006/relationships" id="269" r:id="Rdd4f6bc1a29f448c"/>
    <p:sldId xmlns:r="http://schemas.openxmlformats.org/officeDocument/2006/relationships" id="270" r:id="R78cd29de2e08471f"/>
    <p:sldId xmlns:r="http://schemas.openxmlformats.org/officeDocument/2006/relationships" id="271" r:id="Rf24f0798a7e24f6e"/>
    <p:sldId xmlns:r="http://schemas.openxmlformats.org/officeDocument/2006/relationships" id="272" r:id="R398576f8c06d4419"/>
    <p:sldId xmlns:r="http://schemas.openxmlformats.org/officeDocument/2006/relationships" id="273" r:id="Re18f0e7a48a442fe"/>
    <p:sldId xmlns:r="http://schemas.openxmlformats.org/officeDocument/2006/relationships" id="274" r:id="R1654009be8314b67"/>
    <p:sldId xmlns:r="http://schemas.openxmlformats.org/officeDocument/2006/relationships" id="275" r:id="R15c002bb5a344277"/>
    <p:sldId xmlns:r="http://schemas.openxmlformats.org/officeDocument/2006/relationships" id="276" r:id="R0e877e9cf792463a"/>
    <p:sldId xmlns:r="http://schemas.openxmlformats.org/officeDocument/2006/relationships" id="277" r:id="R12651bb3260842c0"/>
    <p:sldId xmlns:r="http://schemas.openxmlformats.org/officeDocument/2006/relationships" id="278" r:id="R6c288adfa3134b12"/>
    <p:sldId xmlns:r="http://schemas.openxmlformats.org/officeDocument/2006/relationships" id="279" r:id="R602268b44a454a90"/>
    <p:sldId xmlns:r="http://schemas.openxmlformats.org/officeDocument/2006/relationships" id="280" r:id="Ra5b604e57989497f"/>
    <p:sldId xmlns:r="http://schemas.openxmlformats.org/officeDocument/2006/relationships" id="281" r:id="R629c61db47ea425a"/>
    <p:sldId xmlns:r="http://schemas.openxmlformats.org/officeDocument/2006/relationships" id="282" r:id="Rd0001b41cc894f67"/>
    <p:sldId xmlns:r="http://schemas.openxmlformats.org/officeDocument/2006/relationships" id="283" r:id="R5c607568637849df"/>
    <p:sldId xmlns:r="http://schemas.openxmlformats.org/officeDocument/2006/relationships" id="284" r:id="R27bfbac03dfb4bf0"/>
    <p:sldId xmlns:r="http://schemas.openxmlformats.org/officeDocument/2006/relationships" id="285" r:id="Rf161291202084be9"/>
    <p:sldId xmlns:r="http://schemas.openxmlformats.org/officeDocument/2006/relationships" id="286" r:id="R8f4953607cf54f16"/>
    <p:sldId xmlns:r="http://schemas.openxmlformats.org/officeDocument/2006/relationships" id="287" r:id="R832e070e3b5d44d7"/>
    <p:sldId xmlns:r="http://schemas.openxmlformats.org/officeDocument/2006/relationships" id="288" r:id="R2c866ca475674aa4"/>
    <p:sldId xmlns:r="http://schemas.openxmlformats.org/officeDocument/2006/relationships" id="289" r:id="R99688f7eb2e84053"/>
    <p:sldId xmlns:r="http://schemas.openxmlformats.org/officeDocument/2006/relationships" id="290" r:id="R999e160a197d4078"/>
    <p:sldId xmlns:r="http://schemas.openxmlformats.org/officeDocument/2006/relationships" id="291" r:id="R0e00b70dbe2f4867"/>
    <p:sldId xmlns:r="http://schemas.openxmlformats.org/officeDocument/2006/relationships" id="292" r:id="R856a2756659448f2"/>
    <p:sldId xmlns:r="http://schemas.openxmlformats.org/officeDocument/2006/relationships" id="293" r:id="Rbe7efc002b434951"/>
    <p:sldId xmlns:r="http://schemas.openxmlformats.org/officeDocument/2006/relationships" id="294" r:id="Rcf64e7d6eb8e475f"/>
    <p:sldId xmlns:r="http://schemas.openxmlformats.org/officeDocument/2006/relationships" id="295" r:id="R7eb759f9e153416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6693eb45ca42f2" /><Relationship Type="http://schemas.openxmlformats.org/officeDocument/2006/relationships/slideMaster" Target="/ppt/slideMasters/slideMaster1.xml" Id="R15e71c664a094d2e" /><Relationship Type="http://schemas.openxmlformats.org/officeDocument/2006/relationships/notesMaster" Target="/ppt/notesMasters/notesMaster1.xml" Id="R42eb607bd3584bf8" /><Relationship Type="http://schemas.openxmlformats.org/officeDocument/2006/relationships/presProps" Target="/ppt/presProps.xml" Id="R4590b335225a40fa" /><Relationship Type="http://schemas.openxmlformats.org/officeDocument/2006/relationships/tableStyles" Target="/ppt/tableStyles.xml" Id="R8b32c2626e764d4d" /><Relationship Type="http://schemas.openxmlformats.org/officeDocument/2006/relationships/slide" Target="/ppt/slides/slide1.xml" Id="R9ba09d6bdb954735" /><Relationship Type="http://schemas.openxmlformats.org/officeDocument/2006/relationships/slide" Target="/ppt/slides/slide2.xml" Id="Re6365fb51b8d4f7a" /><Relationship Type="http://schemas.openxmlformats.org/officeDocument/2006/relationships/slide" Target="/ppt/slides/slide3.xml" Id="R347ed344818e4594" /><Relationship Type="http://schemas.openxmlformats.org/officeDocument/2006/relationships/slide" Target="/ppt/slides/slide4.xml" Id="R4ee1762d9166449c" /><Relationship Type="http://schemas.openxmlformats.org/officeDocument/2006/relationships/slide" Target="/ppt/slides/slide5.xml" Id="R5c1bf4a3a4b7474d" /><Relationship Type="http://schemas.openxmlformats.org/officeDocument/2006/relationships/slide" Target="/ppt/slides/slide6.xml" Id="R9fd4a31483a043b5" /><Relationship Type="http://schemas.openxmlformats.org/officeDocument/2006/relationships/slide" Target="/ppt/slides/slide7.xml" Id="R6106e2224b854f19" /><Relationship Type="http://schemas.openxmlformats.org/officeDocument/2006/relationships/slide" Target="/ppt/slides/slide8.xml" Id="Reb8e06066fdb4f46" /><Relationship Type="http://schemas.openxmlformats.org/officeDocument/2006/relationships/slide" Target="/ppt/slides/slide9.xml" Id="Ra3dedc1e1fd942a7" /><Relationship Type="http://schemas.openxmlformats.org/officeDocument/2006/relationships/slide" Target="/ppt/slides/slide10.xml" Id="R9b3ed9bbcade4dcc" /><Relationship Type="http://schemas.openxmlformats.org/officeDocument/2006/relationships/slide" Target="/ppt/slides/slide11.xml" Id="R28227ee91e7c47ff" /><Relationship Type="http://schemas.openxmlformats.org/officeDocument/2006/relationships/slide" Target="/ppt/slides/slide12.xml" Id="R1b233c7a40c84249" /><Relationship Type="http://schemas.openxmlformats.org/officeDocument/2006/relationships/slide" Target="/ppt/slides/slide13.xml" Id="Ra98509d31f194e73" /><Relationship Type="http://schemas.openxmlformats.org/officeDocument/2006/relationships/slide" Target="/ppt/slides/slide14.xml" Id="Rdd4f6bc1a29f448c" /><Relationship Type="http://schemas.openxmlformats.org/officeDocument/2006/relationships/slide" Target="/ppt/slides/slide15.xml" Id="R78cd29de2e08471f" /><Relationship Type="http://schemas.openxmlformats.org/officeDocument/2006/relationships/slide" Target="/ppt/slides/slide16.xml" Id="Rf24f0798a7e24f6e" /><Relationship Type="http://schemas.openxmlformats.org/officeDocument/2006/relationships/slide" Target="/ppt/slides/slide17.xml" Id="R398576f8c06d4419" /><Relationship Type="http://schemas.openxmlformats.org/officeDocument/2006/relationships/slide" Target="/ppt/slides/slide18.xml" Id="Re18f0e7a48a442fe" /><Relationship Type="http://schemas.openxmlformats.org/officeDocument/2006/relationships/slide" Target="/ppt/slides/slide19.xml" Id="R1654009be8314b67" /><Relationship Type="http://schemas.openxmlformats.org/officeDocument/2006/relationships/slide" Target="/ppt/slides/slide20.xml" Id="R15c002bb5a344277" /><Relationship Type="http://schemas.openxmlformats.org/officeDocument/2006/relationships/slide" Target="/ppt/slides/slide21.xml" Id="R0e877e9cf792463a" /><Relationship Type="http://schemas.openxmlformats.org/officeDocument/2006/relationships/slide" Target="/ppt/slides/slide22.xml" Id="R12651bb3260842c0" /><Relationship Type="http://schemas.openxmlformats.org/officeDocument/2006/relationships/slide" Target="/ppt/slides/slide23.xml" Id="R6c288adfa3134b12" /><Relationship Type="http://schemas.openxmlformats.org/officeDocument/2006/relationships/slide" Target="/ppt/slides/slide24.xml" Id="R602268b44a454a90" /><Relationship Type="http://schemas.openxmlformats.org/officeDocument/2006/relationships/slide" Target="/ppt/slides/slide25.xml" Id="Ra5b604e57989497f" /><Relationship Type="http://schemas.openxmlformats.org/officeDocument/2006/relationships/slide" Target="/ppt/slides/slide26.xml" Id="R629c61db47ea425a" /><Relationship Type="http://schemas.openxmlformats.org/officeDocument/2006/relationships/slide" Target="/ppt/slides/slide27.xml" Id="Rd0001b41cc894f67" /><Relationship Type="http://schemas.openxmlformats.org/officeDocument/2006/relationships/slide" Target="/ppt/slides/slide28.xml" Id="R5c607568637849df" /><Relationship Type="http://schemas.openxmlformats.org/officeDocument/2006/relationships/slide" Target="/ppt/slides/slide29.xml" Id="R27bfbac03dfb4bf0" /><Relationship Type="http://schemas.openxmlformats.org/officeDocument/2006/relationships/slide" Target="/ppt/slides/slide30.xml" Id="Rf161291202084be9" /><Relationship Type="http://schemas.openxmlformats.org/officeDocument/2006/relationships/slide" Target="/ppt/slides/slide31.xml" Id="R8f4953607cf54f16" /><Relationship Type="http://schemas.openxmlformats.org/officeDocument/2006/relationships/slide" Target="/ppt/slides/slide32.xml" Id="R832e070e3b5d44d7" /><Relationship Type="http://schemas.openxmlformats.org/officeDocument/2006/relationships/slide" Target="/ppt/slides/slide33.xml" Id="R2c866ca475674aa4" /><Relationship Type="http://schemas.openxmlformats.org/officeDocument/2006/relationships/slide" Target="/ppt/slides/slide34.xml" Id="R99688f7eb2e84053" /><Relationship Type="http://schemas.openxmlformats.org/officeDocument/2006/relationships/slide" Target="/ppt/slides/slide35.xml" Id="R999e160a197d4078" /><Relationship Type="http://schemas.openxmlformats.org/officeDocument/2006/relationships/slide" Target="/ppt/slides/slide36.xml" Id="R0e00b70dbe2f4867" /><Relationship Type="http://schemas.openxmlformats.org/officeDocument/2006/relationships/slide" Target="/ppt/slides/slide37.xml" Id="R856a2756659448f2" /><Relationship Type="http://schemas.openxmlformats.org/officeDocument/2006/relationships/slide" Target="/ppt/slides/slide38.xml" Id="Rbe7efc002b434951" /><Relationship Type="http://schemas.openxmlformats.org/officeDocument/2006/relationships/slide" Target="/ppt/slides/slide39.xml" Id="Rcf64e7d6eb8e475f" /><Relationship Type="http://schemas.openxmlformats.org/officeDocument/2006/relationships/slide" Target="/ppt/slides/slide40.xml" Id="R7eb759f9e153416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d83701bc29492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6b5759a6224dc0" /><Relationship Type="http://schemas.openxmlformats.org/officeDocument/2006/relationships/notesMaster" Target="/ppt/notesMasters/notesMaster1.xml" Id="R5c7fd1e4c6ee4d0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792c9f1ebde44de" /><Relationship Type="http://schemas.openxmlformats.org/officeDocument/2006/relationships/notesMaster" Target="/ppt/notesMasters/notesMaster1.xml" Id="Rd29cd2972d7249f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57d3bec2579497b" /><Relationship Type="http://schemas.openxmlformats.org/officeDocument/2006/relationships/notesMaster" Target="/ppt/notesMasters/notesMaster1.xml" Id="R0b8e9a98deb6458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3cd596988124b91" /><Relationship Type="http://schemas.openxmlformats.org/officeDocument/2006/relationships/notesMaster" Target="/ppt/notesMasters/notesMaster1.xml" Id="R24da80f95dba44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7b211f71f84806" /><Relationship Type="http://schemas.openxmlformats.org/officeDocument/2006/relationships/notesMaster" Target="/ppt/notesMasters/notesMaster1.xml" Id="R158232f5fb564b1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1c65e3fd12249cd" /><Relationship Type="http://schemas.openxmlformats.org/officeDocument/2006/relationships/notesMaster" Target="/ppt/notesMasters/notesMaster1.xml" Id="R980d787bf6a4462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30d05ed5124e4d" /><Relationship Type="http://schemas.openxmlformats.org/officeDocument/2006/relationships/notesMaster" Target="/ppt/notesMasters/notesMaster1.xml" Id="R9b92bec20c0047e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fe4540cb37d4dad" /><Relationship Type="http://schemas.openxmlformats.org/officeDocument/2006/relationships/notesMaster" Target="/ppt/notesMasters/notesMaster1.xml" Id="R4fae3ffce9e640a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c57de950add4e57" /><Relationship Type="http://schemas.openxmlformats.org/officeDocument/2006/relationships/notesMaster" Target="/ppt/notesMasters/notesMaster1.xml" Id="R7252afb2112b428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d6768f5bc544b5c" /><Relationship Type="http://schemas.openxmlformats.org/officeDocument/2006/relationships/notesMaster" Target="/ppt/notesMasters/notesMaster1.xml" Id="R0179bf1b64f34ea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0633418d8341f7" /><Relationship Type="http://schemas.openxmlformats.org/officeDocument/2006/relationships/notesMaster" Target="/ppt/notesMasters/notesMaster1.xml" Id="Rbce2694e717b4d1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13ed776dbda4b8a" /><Relationship Type="http://schemas.openxmlformats.org/officeDocument/2006/relationships/notesMaster" Target="/ppt/notesMasters/notesMaster1.xml" Id="R88e10348c569402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53691d8f163442a" /><Relationship Type="http://schemas.openxmlformats.org/officeDocument/2006/relationships/notesMaster" Target="/ppt/notesMasters/notesMaster1.xml" Id="Rec4080130b4b451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baf800cc3fd463e" /><Relationship Type="http://schemas.openxmlformats.org/officeDocument/2006/relationships/notesMaster" Target="/ppt/notesMasters/notesMaster1.xml" Id="Rda6a4bdc64b4450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dc4464d2a4447f7" /><Relationship Type="http://schemas.openxmlformats.org/officeDocument/2006/relationships/notesMaster" Target="/ppt/notesMasters/notesMaster1.xml" Id="Rc491e970093b42f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cef913d6840448a" /><Relationship Type="http://schemas.openxmlformats.org/officeDocument/2006/relationships/notesMaster" Target="/ppt/notesMasters/notesMaster1.xml" Id="R6a116bb6344d4cd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1ffdfe15d034ce0" /><Relationship Type="http://schemas.openxmlformats.org/officeDocument/2006/relationships/notesMaster" Target="/ppt/notesMasters/notesMaster1.xml" Id="R6c31931258324bd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151e32f97c24d25" /><Relationship Type="http://schemas.openxmlformats.org/officeDocument/2006/relationships/notesMaster" Target="/ppt/notesMasters/notesMaster1.xml" Id="Rddd239f816674d5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8197529004b4517" /><Relationship Type="http://schemas.openxmlformats.org/officeDocument/2006/relationships/notesMaster" Target="/ppt/notesMasters/notesMaster1.xml" Id="R543b553369e54c0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ae579154aec40e2" /><Relationship Type="http://schemas.openxmlformats.org/officeDocument/2006/relationships/notesMaster" Target="/ppt/notesMasters/notesMaster1.xml" Id="R83c488941a1e4a3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2a61eb54ad54b4e" /><Relationship Type="http://schemas.openxmlformats.org/officeDocument/2006/relationships/notesMaster" Target="/ppt/notesMasters/notesMaster1.xml" Id="R7f311cd57c9b44d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f0859fd92634275" /><Relationship Type="http://schemas.openxmlformats.org/officeDocument/2006/relationships/notesMaster" Target="/ppt/notesMasters/notesMaster1.xml" Id="R4765ab74a56a4c3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c2dfb8d21924094" /><Relationship Type="http://schemas.openxmlformats.org/officeDocument/2006/relationships/notesMaster" Target="/ppt/notesMasters/notesMaster1.xml" Id="Re10d2162e0544f2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0e2737d885f489c" /><Relationship Type="http://schemas.openxmlformats.org/officeDocument/2006/relationships/notesMaster" Target="/ppt/notesMasters/notesMaster1.xml" Id="R3014560743c74fa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611491d21fd4474" /><Relationship Type="http://schemas.openxmlformats.org/officeDocument/2006/relationships/notesMaster" Target="/ppt/notesMasters/notesMaster1.xml" Id="R8e19d0cc3a8d4ed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dd0ea1aa0e44aa3" /><Relationship Type="http://schemas.openxmlformats.org/officeDocument/2006/relationships/notesMaster" Target="/ppt/notesMasters/notesMaster1.xml" Id="R2a4132cafffd43f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32a0b3ffd8142c5" /><Relationship Type="http://schemas.openxmlformats.org/officeDocument/2006/relationships/notesMaster" Target="/ppt/notesMasters/notesMaster1.xml" Id="R1e7f32737513469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397f0a726274ca2" /><Relationship Type="http://schemas.openxmlformats.org/officeDocument/2006/relationships/notesMaster" Target="/ppt/notesMasters/notesMaster1.xml" Id="Rbbceb7197c6d410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09f38e494f34004" /><Relationship Type="http://schemas.openxmlformats.org/officeDocument/2006/relationships/notesMaster" Target="/ppt/notesMasters/notesMaster1.xml" Id="R8d3c315bc0b9495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2883857b50f4b51" /><Relationship Type="http://schemas.openxmlformats.org/officeDocument/2006/relationships/notesMaster" Target="/ppt/notesMasters/notesMaster1.xml" Id="R7a70633209374a2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633d896fecc40c0" /><Relationship Type="http://schemas.openxmlformats.org/officeDocument/2006/relationships/notesMaster" Target="/ppt/notesMasters/notesMaster1.xml" Id="Rcbf271d749cc4a33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2b8b36f6506419b" /><Relationship Type="http://schemas.openxmlformats.org/officeDocument/2006/relationships/notesMaster" Target="/ppt/notesMasters/notesMaster1.xml" Id="R1b71448955a54991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8eb3d729edb4981" /><Relationship Type="http://schemas.openxmlformats.org/officeDocument/2006/relationships/notesMaster" Target="/ppt/notesMasters/notesMaster1.xml" Id="Rb515098ab243438e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f9841b580c24e43" /><Relationship Type="http://schemas.openxmlformats.org/officeDocument/2006/relationships/notesMaster" Target="/ppt/notesMasters/notesMaster1.xml" Id="Rb6ff9ac1fc8443b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59b263a02891411c" /><Relationship Type="http://schemas.openxmlformats.org/officeDocument/2006/relationships/notesMaster" Target="/ppt/notesMasters/notesMaster1.xml" Id="R365c36712b1b4d9e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fcfa29a2009949b0" /><Relationship Type="http://schemas.openxmlformats.org/officeDocument/2006/relationships/notesMaster" Target="/ppt/notesMasters/notesMaster1.xml" Id="R132ff3446243411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1d4bb96bb12b4eb3" /><Relationship Type="http://schemas.openxmlformats.org/officeDocument/2006/relationships/notesMaster" Target="/ppt/notesMasters/notesMaster1.xml" Id="R39f95540ee9b4ad1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49d8028bd4f14eba" /><Relationship Type="http://schemas.openxmlformats.org/officeDocument/2006/relationships/notesMaster" Target="/ppt/notesMasters/notesMaster1.xml" Id="R340c827f5d60436e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ae42089bd59c475d" /><Relationship Type="http://schemas.openxmlformats.org/officeDocument/2006/relationships/notesMaster" Target="/ppt/notesMasters/notesMaster1.xml" Id="Rceed570f4f854a2d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6051aa1fd9174e05" /><Relationship Type="http://schemas.openxmlformats.org/officeDocument/2006/relationships/notesMaster" Target="/ppt/notesMasters/notesMaster1.xml" Id="R719b55b5f45f41b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>同梱映像：05_TEASER/TEASER_ANIMATIC_30s.mp4。企画書と同じパッケージのルートから参照。サイトでも再生可能。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>同梱映像：09_GAME_VISUALS/GAME_CONCEPT_15s.mp4。企画書と同じパッケージのルートから参照。サイトでも再生可能。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S02 https://www.sec.gov/Archives/edgar/data/1315098/000162828026051059/ex991-robloxq22026earnin.htm</a:t>
            </a:r>
          </a:p>
          <a:p xmlns:a="http://schemas.openxmlformats.org/drawingml/2006/main">
            <a:r>
              <a:t>S07 https://about.netflix.com/en/news/what-we-watched-the-second-half-of-2025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Netflix official one-year article, 2026-06-18. https://about.netflix.com/pt_br/news/kpop-demon-hunters-by-the-numbers-one-year-anniversary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発注前のボトムアップ未完了仮説。STRATEGY.mdに各Phaseと内訳。ゲーム費は本制作枠内、二重計上なし。税・為替・資金コストは別。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全数値は仮説。最初の12か月。売上=到達者×転換×年購入単価。費用控除前。配信・ライセンスは未契約のため算入なし。Robuxを円へ一律換算しない。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業界平均ではない。仮のゲート。言語別、広告/自然流入別、分母と期間を明記。指標だけで本制作しない。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原案DOCXとMASTER BIBLE v1.0に基づく3DCG翻案案。原案の確定事実と制作仮説は同梱資料を参照。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12_SOURCES_RIGHTS/sources.json and SOURCES_RIGHTS.md。画像は生成コンセプト。原案全文/俳優実名/既存楽曲は配布資料に含めない。</a:t>
            </a:r>
          </a:p>
          <a:p xmlns:a="http://schemas.openxmlformats.org/drawingml/2006/main">
            <a:r>
              <a:t>画像は開発コンセプト。制作モデルではありません。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467707a02f464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74439a5ce844ab" /><Relationship Type="http://schemas.openxmlformats.org/officeDocument/2006/relationships/slideLayout" Target="/ppt/slideLayouts/slideLayout1.xml" Id="Rff5c535537194f9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f5c535537194f9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00ee6c2e834ac1" /><Relationship Type="http://schemas.openxmlformats.org/officeDocument/2006/relationships/image" Target="/ppt/media/image.png" Id="R4faf123daf664ef7" /><Relationship Type="http://schemas.openxmlformats.org/officeDocument/2006/relationships/notesSlide" Target="/ppt/notesSlides/notesSlide1.xml" Id="R680fed63635342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af34690c564fe3" /><Relationship Type="http://schemas.openxmlformats.org/officeDocument/2006/relationships/image" Target="/ppt/media/image2.png" Id="R129aa4871d3146ae" /><Relationship Type="http://schemas.openxmlformats.org/officeDocument/2006/relationships/notesSlide" Target="/ppt/notesSlides/notesSlide2.xml" Id="Rc59f989a3d8348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a113b8bf3544bd" /><Relationship Type="http://schemas.openxmlformats.org/officeDocument/2006/relationships/notesSlide" Target="/ppt/notesSlides/notesSlide3.xml" Id="R94803200163d470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6d4fe3034e44e2" /><Relationship Type="http://schemas.openxmlformats.org/officeDocument/2006/relationships/notesSlide" Target="/ppt/notesSlides/notesSlide4.xml" Id="Rc7adbec339aa4c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7ed3e139fd4f49" /><Relationship Type="http://schemas.openxmlformats.org/officeDocument/2006/relationships/notesSlide" Target="/ppt/notesSlides/notesSlide5.xml" Id="Rc748576c03ee4f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0aab3da4104131" /><Relationship Type="http://schemas.openxmlformats.org/officeDocument/2006/relationships/image" Target="/ppt/media/image3.png" Id="R21306a71be044046" /><Relationship Type="http://schemas.openxmlformats.org/officeDocument/2006/relationships/notesSlide" Target="/ppt/notesSlides/notesSlide6.xml" Id="R7367b187c80f447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230cc612c341c8" /><Relationship Type="http://schemas.openxmlformats.org/officeDocument/2006/relationships/notesSlide" Target="/ppt/notesSlides/notesSlide7.xml" Id="R243f5db146be462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9c34a9476a407f" /><Relationship Type="http://schemas.openxmlformats.org/officeDocument/2006/relationships/notesSlide" Target="/ppt/notesSlides/notesSlide8.xml" Id="Rfaf5c47bb2ae478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bac50f4129493a" /><Relationship Type="http://schemas.openxmlformats.org/officeDocument/2006/relationships/image" Target="/ppt/media/image4.png" Id="R2ae886d35a3340b7" /><Relationship Type="http://schemas.openxmlformats.org/officeDocument/2006/relationships/notesSlide" Target="/ppt/notesSlides/notesSlide9.xml" Id="R16879223d4ca4f1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e342a08d494f62" /><Relationship Type="http://schemas.openxmlformats.org/officeDocument/2006/relationships/notesSlide" Target="/ppt/notesSlides/notesSlide10.xml" Id="Re7e2fcc96db647c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af7a275de3430a" /><Relationship Type="http://schemas.openxmlformats.org/officeDocument/2006/relationships/image" Target="/ppt/media/image5.png" Id="R37e6d458f3a3436a" /><Relationship Type="http://schemas.openxmlformats.org/officeDocument/2006/relationships/notesSlide" Target="/ppt/notesSlides/notesSlide11.xml" Id="R2572dd018d144c0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ea6d67410b4eba" /><Relationship Type="http://schemas.openxmlformats.org/officeDocument/2006/relationships/image" Target="/ppt/media/image6.png" Id="Raa0d5d07c1424d0c" /><Relationship Type="http://schemas.openxmlformats.org/officeDocument/2006/relationships/notesSlide" Target="/ppt/notesSlides/notesSlide12.xml" Id="Rc75fd39824c14f1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e1219d203d43a0" /><Relationship Type="http://schemas.openxmlformats.org/officeDocument/2006/relationships/image" Target="/ppt/media/image7.png" Id="Rfd2f0388ee4440ee" /><Relationship Type="http://schemas.openxmlformats.org/officeDocument/2006/relationships/notesSlide" Target="/ppt/notesSlides/notesSlide13.xml" Id="R2b4f7a643bb64ad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eaa2b4d09a442b" /><Relationship Type="http://schemas.openxmlformats.org/officeDocument/2006/relationships/image" Target="/ppt/media/image8.png" Id="Rb9b8d623288c4c2d" /><Relationship Type="http://schemas.openxmlformats.org/officeDocument/2006/relationships/notesSlide" Target="/ppt/notesSlides/notesSlide14.xml" Id="R023078aee6bd48f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14e12257f54aa0" /><Relationship Type="http://schemas.openxmlformats.org/officeDocument/2006/relationships/image" Target="/ppt/media/image9.png" Id="R881be3a2518644b5" /><Relationship Type="http://schemas.openxmlformats.org/officeDocument/2006/relationships/notesSlide" Target="/ppt/notesSlides/notesSlide15.xml" Id="R4bdad12b8318492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ee57564b23412e" /><Relationship Type="http://schemas.openxmlformats.org/officeDocument/2006/relationships/image" Target="/ppt/media/image10.png" Id="R9f59537382e449f2" /><Relationship Type="http://schemas.openxmlformats.org/officeDocument/2006/relationships/notesSlide" Target="/ppt/notesSlides/notesSlide16.xml" Id="Rc8e0603c80e84a3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68baa6704848d8" /><Relationship Type="http://schemas.openxmlformats.org/officeDocument/2006/relationships/image" Target="/ppt/media/image11.png" Id="R269954fd535747ef" /><Relationship Type="http://schemas.openxmlformats.org/officeDocument/2006/relationships/notesSlide" Target="/ppt/notesSlides/notesSlide17.xml" Id="R8bc7c1a834fb411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04426dfac04c7b" /><Relationship Type="http://schemas.openxmlformats.org/officeDocument/2006/relationships/image" Target="/ppt/media/image12.png" Id="R886ba53253d14dc0" /><Relationship Type="http://schemas.openxmlformats.org/officeDocument/2006/relationships/image" Target="/ppt/media/image13.png" Id="R04e0e232ea124af3" /><Relationship Type="http://schemas.openxmlformats.org/officeDocument/2006/relationships/image" Target="/ppt/media/image14.png" Id="R900fbe61bdb34b15" /><Relationship Type="http://schemas.openxmlformats.org/officeDocument/2006/relationships/notesSlide" Target="/ppt/notesSlides/notesSlide18.xml" Id="Rddb9fe9bf463488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3e90e291694f62" /><Relationship Type="http://schemas.openxmlformats.org/officeDocument/2006/relationships/image" Target="/ppt/media/image15.png" Id="Rca247b6e23a2410a" /><Relationship Type="http://schemas.openxmlformats.org/officeDocument/2006/relationships/notesSlide" Target="/ppt/notesSlides/notesSlide19.xml" Id="Re11daa394759425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2e9deb883f488b" /><Relationship Type="http://schemas.openxmlformats.org/officeDocument/2006/relationships/image" Target="/ppt/media/image16.png" Id="R1c2194d57e0743a9" /><Relationship Type="http://schemas.openxmlformats.org/officeDocument/2006/relationships/hyperlink" Target="../05_TEASER/TEASER_ANIMATIC_30s.mp4" TargetMode="External" Id="Rb2d6c68e58bd4b9d" /><Relationship Type="http://schemas.openxmlformats.org/officeDocument/2006/relationships/notesSlide" Target="/ppt/notesSlides/notesSlide20.xml" Id="R2cbe0a2d829540d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e2a731c76a404a" /><Relationship Type="http://schemas.openxmlformats.org/officeDocument/2006/relationships/notesSlide" Target="/ppt/notesSlides/notesSlide21.xml" Id="R01231cf8a08c44f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cd9f6e1ec34e65" /><Relationship Type="http://schemas.openxmlformats.org/officeDocument/2006/relationships/image" Target="/ppt/media/image17.png" Id="R16885ca8d4b6491a" /><Relationship Type="http://schemas.openxmlformats.org/officeDocument/2006/relationships/notesSlide" Target="/ppt/notesSlides/notesSlide22.xml" Id="Raea918f96e7e488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ba4c34a7ce4f2c" /><Relationship Type="http://schemas.openxmlformats.org/officeDocument/2006/relationships/image" Target="/ppt/media/image18.png" Id="Rf12d5a9dc0924f71" /><Relationship Type="http://schemas.openxmlformats.org/officeDocument/2006/relationships/notesSlide" Target="/ppt/notesSlides/notesSlide23.xml" Id="R791ff743b74f493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1a39b1aeb04162" /><Relationship Type="http://schemas.openxmlformats.org/officeDocument/2006/relationships/image" Target="/ppt/media/image19.png" Id="Rc4c42f03a6fb4a83" /><Relationship Type="http://schemas.openxmlformats.org/officeDocument/2006/relationships/hyperlink" Target="../09_GAME_VISUALS/GAME_CONCEPT_15s.mp4" TargetMode="External" Id="R58a19b2372154131" /><Relationship Type="http://schemas.openxmlformats.org/officeDocument/2006/relationships/notesSlide" Target="/ppt/notesSlides/notesSlide24.xml" Id="R75af6a7e86f8492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c610e9915f45cf" /><Relationship Type="http://schemas.openxmlformats.org/officeDocument/2006/relationships/notesSlide" Target="/ppt/notesSlides/notesSlide25.xml" Id="R8f95bbde030946d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622eaed24344c0" /><Relationship Type="http://schemas.openxmlformats.org/officeDocument/2006/relationships/notesSlide" Target="/ppt/notesSlides/notesSlide26.xml" Id="R11f468d43f9f425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617ab605c433c" /><Relationship Type="http://schemas.openxmlformats.org/officeDocument/2006/relationships/notesSlide" Target="/ppt/notesSlides/notesSlide27.xml" Id="Ree57c2d8bc26433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e8dd983f144020" /><Relationship Type="http://schemas.openxmlformats.org/officeDocument/2006/relationships/notesSlide" Target="/ppt/notesSlides/notesSlide28.xml" Id="R54cf08eb3423425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01bbe43dc54862" /><Relationship Type="http://schemas.openxmlformats.org/officeDocument/2006/relationships/notesSlide" Target="/ppt/notesSlides/notesSlide29.xml" Id="R6e0ba4661b5942e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0da70a1b1e4ffa" /><Relationship Type="http://schemas.openxmlformats.org/officeDocument/2006/relationships/notesSlide" Target="/ppt/notesSlides/notesSlide30.xml" Id="Ree0046bff02c444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e9e3671b644e83" /><Relationship Type="http://schemas.openxmlformats.org/officeDocument/2006/relationships/notesSlide" Target="/ppt/notesSlides/notesSlide31.xml" Id="Re8432273cd0d43b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2e4f6ad14e4883" /><Relationship Type="http://schemas.openxmlformats.org/officeDocument/2006/relationships/notesSlide" Target="/ppt/notesSlides/notesSlide32.xml" Id="R1dbf3d3f06044a9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3c369ce11d4602" /><Relationship Type="http://schemas.openxmlformats.org/officeDocument/2006/relationships/notesSlide" Target="/ppt/notesSlides/notesSlide33.xml" Id="Rc71894f74a884fc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38bccad86142c0" /><Relationship Type="http://schemas.openxmlformats.org/officeDocument/2006/relationships/notesSlide" Target="/ppt/notesSlides/notesSlide34.xml" Id="R1a8228d0cf4d4cca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a2e83bd43e4edf" /><Relationship Type="http://schemas.openxmlformats.org/officeDocument/2006/relationships/notesSlide" Target="/ppt/notesSlides/notesSlide35.xml" Id="R9438c53619474a4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2b5dfacade47c5" /><Relationship Type="http://schemas.openxmlformats.org/officeDocument/2006/relationships/notesSlide" Target="/ppt/notesSlides/notesSlide36.xml" Id="Rd9ef0bcc93034c18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a56a6da1fc455b" /><Relationship Type="http://schemas.openxmlformats.org/officeDocument/2006/relationships/notesSlide" Target="/ppt/notesSlides/notesSlide37.xml" Id="R3b2e9ceb5c0f4d2c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ce461bb88f40f3" /><Relationship Type="http://schemas.openxmlformats.org/officeDocument/2006/relationships/notesSlide" Target="/ppt/notesSlides/notesSlide38.xml" Id="R2ec45be9862b450b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fc05a3b72543ec" /><Relationship Type="http://schemas.openxmlformats.org/officeDocument/2006/relationships/notesSlide" Target="/ppt/notesSlides/notesSlide39.xml" Id="R0a53b29015c7410d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4f4adb3f1a4900" /><Relationship Type="http://schemas.openxmlformats.org/officeDocument/2006/relationships/notesSlide" Target="/ppt/notesSlides/notesSlide40.xml" Id="Rfbf2fb4a121f45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af123daf664ef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F00D6C-2012-40A1-AD35-E01897375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53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721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2379C4-39AF-43AE-B2F8-94C47DEF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952625"/>
            <a:ext cx="538162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42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HELLOW HOLLOW</a:t>
            </a:r>
          </a:p>
          <a:p xmlns:a="http://schemas.openxmlformats.org/drawingml/2006/main">
            <a:pPr>
              <a:defRPr sz="42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42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NEVER END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1634C0-EB5E-4717-96A3-7E1A0ADF2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62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3DCG ANIMATION</a:t>
            </a:r>
          </a:p>
          <a:p xmlns:a="http://schemas.openxmlformats.org/drawingml/2006/main">
            <a:pPr>
              <a:defRPr sz="1875" b="0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GREENLIGHT PACKAGE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AB014F-7749-4322-8FBF-987E79422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686355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9aa4871d3146a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8CB436-829F-4B0C-9F60-34EC611DA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86375"/>
            <a:ext cx="12192000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721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372C13-6541-4006-958C-4DC601ED6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1975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22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忘れても、また君の友達になる。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13E016-EDD5-47F8-87F1-91F366E28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826471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D7F191-B2D0-42E1-8D1E-49949D366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終わる夏と、終わらない友情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6B644B-1B88-48EC-AD4A-2F428A3A9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43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高校最後の夏。五人のうち一人が消えた。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B7BB28-0EAF-4CE3-92B0-F7A0B4D24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05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夢と意思を奪う王国へ、友を迎えに行く。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89B922-D36C-44F1-968F-F4DD01905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67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何もなくても友達でいる選択が、世界を取り戻す。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225B52-8227-43AB-A829-F33568ABF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19750"/>
            <a:ext cx="10810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別れの不安 × 青春コメディ × 材質が消える3DCG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0B81A1-ABF7-4FDD-9B03-F45F3BB2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2656078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C38DD7-8525-451A-AC8F-9BB0D8553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ログライン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5CD899-D266-4B13-934F-B24C2B51D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43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友人の存在を忘れかけたヒカリが、仲間と王国へ戻る。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2D8234-5EDF-4B96-ADB0-590657CD4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05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王国は、悲しみをなくすために人々の夢と意思を奪う。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CC602C-8A55-48E5-BD5B-4A4661BA5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67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少年は孤独な王と夢食いの友が、選び直す時間を作る。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BE6D4A-84AB-4FEB-BADF-57D0B945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19750"/>
            <a:ext cx="10810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欲しいもの：ずっと一緒。必要なもの：相手の自由。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E25740-F226-41C2-9B24-022988B2E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020834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66DB3E-38FD-4B10-A30A-4FAB92C78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作品フォーマット</a:t>
            </a:r>
          </a:p>
        </p:txBody>
      </p:sp>
      <p:graphicFrame>
        <p:nvGraphicFramePr>
          <p:cNvPr id="5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781050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項目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開発仮説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形式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20分×10話／スタイライズド3DCG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対象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13–24歳／日本発、英語圏へ展開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原版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日本語音声。初期テストは日英字幕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協業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日本の企画・演出＋海外CG制作パートナー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BD0734-B7B1-4725-9B18-B3751256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9858144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EEE0DF-4258-4E3D-A50E-EE42CE9D8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友を救う旅が、他者を知る旅になる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306a71be044046"/>
          <a:stretch xmlns:a="http://schemas.openxmlformats.org/drawingml/2006/main"/>
        </p:blipFill>
        <p:spPr>
          <a:xfrm xmlns:a="http://schemas.openxmlformats.org/drawingml/2006/main">
            <a:off x="3007309" y="1476375"/>
            <a:ext cx="6177383" cy="3476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C6DBEB-5908-4008-BFBC-59B69D309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同じ夢を見た五人。ユウヤケだけが帰らない。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35D7F7-1A70-4D2A-81A6-39B261D5E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57825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王を責めても、奪われた意思は戻らない。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A77E8E-E3E8-408B-AB22-802B81990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王とテイパが友情を選び直し、五人は次の朝へ。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F01E2B-46E6-4F87-B1C0-67DA0486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3602953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8FC267-5BDC-49A9-9CA0-170392398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シリーズ前半</a:t>
            </a:r>
          </a:p>
        </p:txBody>
      </p:sp>
      <p:graphicFrame>
        <p:nvGraphicFramePr>
          <p:cNvPr id="5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572000"/>
                <a:gridCol w="447675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話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出来事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感情の転換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01–02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偽の友と、痛みのある夢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主役気分から他者への関心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03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ユウヤケを探して再入場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面白い夢が自分の問題になる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04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救出隊が分かれる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勇者への依存が崩れる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05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王をかばう友と被害者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共感だけでは解決できない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E980F7-66E6-4E78-9108-C118B0A5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6786538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92017B-FFBD-4100-961E-05A83CBA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シリーズ後半</a:t>
            </a:r>
          </a:p>
        </p:txBody>
      </p:sp>
      <p:graphicFrame>
        <p:nvGraphicFramePr>
          <p:cNvPr id="5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572000"/>
                <a:gridCol w="447675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話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出来事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感情の転換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06–07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意思の喪失と救出失敗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帰還した四人も友を忘れる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08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四人になった公園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違和感を信じて引き返す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09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王とテイパの再選択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何もなくても友達だ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10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創作と帰還、進路へ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違う道でも関係は続く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AC78CE-9023-4311-91B2-505B5A133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8055132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6B78D8-B5B1-46B2-952B-6AC61CCE4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三つの世界、一つの入口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e886d35a3340b7"/>
          <a:stretch xmlns:a="http://schemas.openxmlformats.org/drawingml/2006/main"/>
        </p:blipFill>
        <p:spPr>
          <a:xfrm xmlns:a="http://schemas.openxmlformats.org/drawingml/2006/main">
            <a:off x="3488531" y="1476375"/>
            <a:ext cx="5214938" cy="3476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7DD8B2-A98A-4AE1-8C62-9EA38E7C3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現実は塗装と湿度。光の国は粘土と釉薬。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CAF815-4740-4BDB-A973-F62FA7907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57825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帝国では、表面の粒・色・影・反応が消える。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4A8C40-1CA4-4C1B-AEAC-CEC70F2A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770871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28B2E2-9507-4624-AB4F-A45F6674B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夢にも、破れないルールがある</a:t>
            </a:r>
          </a:p>
        </p:txBody>
      </p:sp>
      <p:graphicFrame>
        <p:nvGraphicFramePr>
          <p:cNvPr id="5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781050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ルール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ドラマへの効果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招待とロックの門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自由な瞬間移動で救出を省略しない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痛みは現実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冒頭の無敵は誇張・偽装と区別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テイパの夢食い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よい記憶も失う。万能修復はできない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クロイの折り面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人の生きた意思は直接編集できない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72CD87-8379-48D5-B9C7-7C173920B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5286853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C54438-A788-41B4-8464-2108011FC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ヒカリ：自分の夢から、君の現実へ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e6d458f3a3436a"/>
          <a:stretch xmlns:a="http://schemas.openxmlformats.org/drawingml/2006/main"/>
        </p:blipFill>
        <p:spPr>
          <a:xfrm xmlns:a="http://schemas.openxmlformats.org/drawingml/2006/main">
            <a:off x="7000875" y="1545696"/>
            <a:ext cx="4095750" cy="400473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C33591-6D26-463B-80D9-8440937F1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90500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17歳の高校三年生（仮設定）。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BB1E5F-AD90-4AA6-80D0-C0C366057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5275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欲しいのは、五人の時間が続くこと。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5A6581-ECF7-4C31-BC25-395A7F95E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0050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武器を持たず、相手の選択を支える。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086BB1-FD9E-4E76-B54D-CB8F109EC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1256735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C57746-8FD1-4CDE-AA32-10E755F6F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五人は、同じ未来を望まない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0d5d07c1424d0c"/>
          <a:stretch xmlns:a="http://schemas.openxmlformats.org/drawingml/2006/main"/>
        </p:blipFill>
        <p:spPr>
          <a:xfrm xmlns:a="http://schemas.openxmlformats.org/drawingml/2006/main">
            <a:off x="3007309" y="1476375"/>
            <a:ext cx="6177383" cy="3476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5DA600-C3EF-474A-BE41-D6F4AB9B7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ユウヤケは寂しさを見つける。アサヒは理由を問う。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05D2D5-89F7-4EFE-9B22-B4B5AFF67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57825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ツキは離れるのが怖い。ソラは格好よくありたい。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51452A-8A93-407E-A011-BBB901A40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違いを消さずに、一緒に帰る。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19F3E7-E73F-4EE4-A228-A297D9A65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91681122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8A88A-0707-4B99-A0CA-33C6290F3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クロイ：誰も去らない、空っぽの国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2f0388ee4440ee"/>
          <a:stretch xmlns:a="http://schemas.openxmlformats.org/drawingml/2006/main"/>
        </p:blipFill>
        <p:spPr>
          <a:xfrm xmlns:a="http://schemas.openxmlformats.org/drawingml/2006/main">
            <a:off x="3488531" y="1476375"/>
            <a:ext cx="5214938" cy="3476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CD26E7-0CEB-41AB-B159-464A318FC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孤独をなくすという、甘い約束。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F66844-0BFB-434D-A708-B7FCAEEF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57825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意思を奪えば、離れる自由もなくなる。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1DC486-4E62-40B9-A04E-AFB7136E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王の悪夢が拒まれたとき、支配は終わる。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A3A3CA-888B-442D-98FC-768129C4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7984427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AEECE4-A8E6-4044-8541-22BF65B9F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ロック：友を運び、意思は運ばない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b8d623288c4c2d"/>
          <a:stretch xmlns:a="http://schemas.openxmlformats.org/drawingml/2006/main"/>
        </p:blipFill>
        <p:spPr>
          <a:xfrm xmlns:a="http://schemas.openxmlformats.org/drawingml/2006/main">
            <a:off x="3488531" y="1476375"/>
            <a:ext cx="5214938" cy="3476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8469BB-3F77-41D8-A32B-7FFE0DA1C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人型の鳥、公園の遊具、世界の守護者。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96C4B8-11D4-4A3D-B3FF-26A2B7953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57825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自分で判断し、疲れ、失敗し、それでも門を守る。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3159A3-A7BE-45C0-ACAF-0E261D070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所有・量産・ペット課金の対象にしない。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ED8169-F33D-4C2F-9FA4-0CD45C8AC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799657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4D936B-BF9F-484A-A364-9C083812C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王とテイパ：救いたかった、その先へ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1be3a2518644b5"/>
          <a:stretch xmlns:a="http://schemas.openxmlformats.org/drawingml/2006/main"/>
        </p:blipFill>
        <p:spPr>
          <a:xfrm xmlns:a="http://schemas.openxmlformats.org/drawingml/2006/main">
            <a:off x="3488531" y="1476375"/>
            <a:ext cx="5214938" cy="3476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F47B43-0B8C-4A08-81A0-A26C5E2AC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悪夢を食べた善意が、よい思い出まで奪った。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88D6B4-FAA9-4F88-AC76-5147B28E2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57825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罪悪感による従属をやめ、友でいると選ぶ。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32AA6B-C0A8-46A1-B705-07716C20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空の器に、新しい時間を注ぎ直す。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34C5A2-AB11-4877-802F-D34C27848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44842242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17A2B6-8C3D-40BD-A554-0E417BC94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光の国にも、誰かの願いがある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59537382e449f2"/>
          <a:stretch xmlns:a="http://schemas.openxmlformats.org/drawingml/2006/main"/>
        </p:blipFill>
        <p:spPr>
          <a:xfrm xmlns:a="http://schemas.openxmlformats.org/drawingml/2006/main">
            <a:off x="2619375" y="1476375"/>
            <a:ext cx="6953250" cy="3476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9DC60B-4706-48DF-B813-078C7E9F3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ハレとレムは、王が夢見た友情の形。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883F59-A649-42BB-B762-E2BB3581A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57825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ラビは歌い、キリンは描き、ハザマは物語を書く。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938F3A-5687-4546-8C02-5AB725485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回復を「魔法を浴びるだけ」にしない。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2FECF5-0081-4110-AAF6-43AFB658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08323830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F6CDCE-F4B3-4CC2-AC70-7DAFBB9C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物語の小物を、手元へ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9954fd535747ef"/>
          <a:stretch xmlns:a="http://schemas.openxmlformats.org/drawingml/2006/main"/>
        </p:blipFill>
        <p:spPr>
          <a:xfrm xmlns:a="http://schemas.openxmlformats.org/drawingml/2006/main">
            <a:off x="3007309" y="1476375"/>
            <a:ext cx="6177383" cy="3476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1A2B24-ADBA-4942-BE74-A27C542D5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公園のロック、五色のループ、空の茶碗、絵本。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896D0D-66DB-4F90-8F0F-AEF0E067C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57825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劇中で意味を持った後に、小ロットで試す。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BC1290-4A59-40C4-84B4-A40CA6D9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薄い翼、冠、細い輪は量産時に耐久設計。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2E3C3F-0F32-412F-9BE0-432456220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7723916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0F828F-1580-41D5-AB4F-AA4067150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メインビジュアル三案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6ba53253d14dc0"/>
          <a:stretch xmlns:a="http://schemas.openxmlformats.org/drawingml/2006/main"/>
        </p:blipFill>
        <p:spPr>
          <a:xfrm xmlns:a="http://schemas.openxmlformats.org/drawingml/2006/main">
            <a:off x="571500" y="2199153"/>
            <a:ext cx="3524250" cy="1983445"/>
          </a:xfrm>
          <a:prstGeom xmlns:a="http://schemas.openxmlformats.org/drawingml/2006/main" prst="rect">
            <a:avLst/>
          </a:prstGeom>
        </p:spPr>
      </p:pic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e0e232ea124af3"/>
          <a:stretch xmlns:a="http://schemas.openxmlformats.org/drawingml/2006/main"/>
        </p:blipFill>
        <p:spPr>
          <a:xfrm xmlns:a="http://schemas.openxmlformats.org/drawingml/2006/main">
            <a:off x="4286250" y="2199153"/>
            <a:ext cx="3524250" cy="198344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0fbe61bdb34b15"/>
          <a:stretch xmlns:a="http://schemas.openxmlformats.org/drawingml/2006/main"/>
        </p:blipFill>
        <p:spPr>
          <a:xfrm xmlns:a="http://schemas.openxmlformats.org/drawingml/2006/main">
            <a:off x="8001000" y="2199153"/>
            <a:ext cx="3524250" cy="198344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1C8D2-B4CB-4C4D-9EDC-353FE6CA0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91125"/>
            <a:ext cx="1085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世界の対比／五人の群像／一人分の空白。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AE4288-7D17-49B7-9AF5-5BA89D8A5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0"/>
            <a:ext cx="1085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コピーは全媒体で同じ一文を使う。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CB0CCA-AEE7-46A6-AB7E-E0753DC61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06751741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34E45F-770A-4C6D-866D-A74C5E5D4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30秒の映像で証明する感情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247b6e23a2410a"/>
          <a:stretch xmlns:a="http://schemas.openxmlformats.org/drawingml/2006/main"/>
        </p:blipFill>
        <p:spPr>
          <a:xfrm xmlns:a="http://schemas.openxmlformats.org/drawingml/2006/main">
            <a:off x="3007309" y="1476375"/>
            <a:ext cx="6177383" cy="3476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4EAF33-389C-4ABB-AA14-CE58CE1B6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0–3秒：五人の影から、一つが消える。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E45EC5-D2BD-4473-B00D-1786B4E76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57825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14–21秒：仲間・敵・王・創作の意思。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7BE483-7EF9-47E6-9FC8-29CF0B604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21–30秒：翼の門、手を止める選択、ロゴ。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ABAE0B-70EA-4514-962C-224A4DE33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64899229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27ADD8-CEF7-4285-AD46-9DDD05C35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ティザー・アニマティック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2194d57e0743a9"/>
          <a:stretch xmlns:a="http://schemas.openxmlformats.org/drawingml/2006/main"/>
        </p:blipFill>
        <p:spPr>
          <a:xfrm xmlns:a="http://schemas.openxmlformats.org/drawingml/2006/main">
            <a:off x="3007309" y="1476375"/>
            <a:ext cx="6177383" cy="3476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FDBD7B-5620-4B62-9525-4452894DD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18ショット・30秒。絵コンテ、参照、生成指示を同梱。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59C32D-4241-46C8-9282-464D6274D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57825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静止画編集による開発映像。完成CGアニメではない。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AA25FD-DB4E-431B-BA29-E1889F6D3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b2d6c68e58bd4b9d"/>
              </a:rPr>
              <a:t>同梱MP4とサイトで再生。歌唱版は未制作。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ED7F85-D005-4B02-9AF7-055A5CAD5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7683946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E71F06-AE35-4A90-A89B-D9ED4551A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主題歌：また、君の友達になる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4D811B-473C-43A4-B4E8-545228AC8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43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日本語、120 BPM、4/4。ピアノと室内楽。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2EF317-207D-49B0-923E-BE63505C0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05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D–F#–E–A–B。失われた5音目を、最後に鳴らす。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AA11C6-338D-470A-BF52-B39C691B7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67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15秒／30秒／90秒／224秒の制作仕様と歌詞。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C88840-3AE5-4EAB-A855-48D0D7025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29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30秒合成インストはタイミング確認用。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4D5102-1F55-4DC2-93FA-2FF27BE4C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19750"/>
            <a:ext cx="10810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ラビの一音と、主題歌のモチーフを共有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71AA79-AA36-4679-9221-5F4EDDEF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77308237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FA757B-A2A1-4870-9530-0F555590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日英で世界に入るサイト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885ca8d4b6491a"/>
          <a:stretch xmlns:a="http://schemas.openxmlformats.org/drawingml/2006/main"/>
        </p:blipFill>
        <p:spPr>
          <a:xfrm xmlns:a="http://schemas.openxmlformats.org/drawingml/2006/main">
            <a:off x="3592830" y="1476375"/>
            <a:ext cx="5006340" cy="3476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6762DE-1A06-4445-B94B-D157BFDEF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全面映像、世界比較、人物、KV切替、資料。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6FBA27-AB2D-41CA-8B67-12FC9E49B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57825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音の再生・停止・音量、字幕、動きの低減。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00DBA0-9935-4A36-A1B5-3228358F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ローカル確認版。公開や外部フォーム送信は未実施。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A56DC6-771E-4983-A1D2-EB7DD0350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949524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D4F899-E2F3-4D7B-8EC3-9DB42B3D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Roblox：仲間の夢を、置いていかない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2d5a9dc0924f71"/>
          <a:stretch xmlns:a="http://schemas.openxmlformats.org/drawingml/2006/main"/>
        </p:blipFill>
        <p:spPr>
          <a:xfrm xmlns:a="http://schemas.openxmlformats.org/drawingml/2006/main">
            <a:off x="1421121" y="1476375"/>
            <a:ext cx="9349758" cy="3476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943D18-7003-4CEF-B0EF-0261E1231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1–4人／1回8–12分。訪問者として記録のページへ。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1B40FA-FBD1-4E6A-B03B-BC8FC6179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57825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橋を支え、道を見分け、仲間を待つ。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42656A-F66F-44D8-AFBD-F3FA76D23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反復は記録の再演。原作の敵を復活させない。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FA3A5D-E313-488B-AB0E-CC5EBAF40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55206044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9E4E0-85E9-496D-8276-EF30D558A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ゲーム画面の完成イメージ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c42f03a6fb4a83"/>
          <a:stretch xmlns:a="http://schemas.openxmlformats.org/drawingml/2006/main"/>
        </p:blipFill>
        <p:spPr>
          <a:xfrm xmlns:a="http://schemas.openxmlformats.org/drawingml/2006/main">
            <a:off x="3007309" y="1476375"/>
            <a:ext cx="6177383" cy="3476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F4F109-4166-4CE6-8D22-54D3EA59C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ホーム／探索／クロイ残像／報酬／協力。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0D1B36-B851-41B7-A721-1A73D7464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57825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EEE9DB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58a19b2372154131"/>
              </a:rPr>
              <a:t>15秒の概念映像を同梱。Roblox未実装。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50023F-5858-4FE4-9AA7-6B9364CF2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66834023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0AC269-45A0-4E68-8673-B052014E4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協力のコアループ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CC60FF-4426-48DA-A213-951E8C571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95500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DC918B-A8BE-457B-9482-51381A645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2095500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願いを聞く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577E99-968F-47E1-AF4F-686804E46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2505075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D9697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62B1CD-2EE6-41ED-93DA-E6521FC74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14625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74DB4B-3EB6-4F69-815F-CF978F0E7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2714625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役割を選ぶ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33515E-BE44-4F89-9F96-E6646989C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3124200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D9697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F294B9-4A56-46AC-B9F1-46683AC8F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333750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BAD3BE-9D6E-41B9-A3BC-38F736AA7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3333750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橋を支える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E09115-B556-4D17-9E0C-BF09D8B1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3743325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D9697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A7A2C9-DC5E-48F6-99CE-D6A61D5C8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52875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B334C2-232A-42AD-AFFC-1A69A8BA4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3952875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全員で帰る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93E9FB-5258-4F7C-A132-90360D421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4362450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D9697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6F078F-E915-4ABA-B789-D4F4DC629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572000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E36A18-6B04-4E56-8454-63C12DC71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4572000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ページを残す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ABB735-8AE5-487B-81D3-8DE9F888C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197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一人でも手順を変えて遊べる。友達枠を売らない。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D24E14-62EF-4FB1-A1CC-193B20E58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70886537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BA2C69-DE10-43D1-8C4C-05B106F5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GDDの実装基準</a:t>
            </a:r>
          </a:p>
        </p:txBody>
      </p:sp>
      <p:graphicFrame>
        <p:nvGraphicFramePr>
          <p:cNvPr id="5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781050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領域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設計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操作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移動・運搬・保持・合図／声なしで完遂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失敗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無料の復帰。離脱者の役割は手順変更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権限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サーバーが距離・進行・報酬・購入を検証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安全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成熟度質問票、通信権限、標準購入処理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9E43A3-A044-4D17-BBF1-328BFA4E7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26683841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F34D88-3D71-4F65-828A-D069669D8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ゲーム制作は、灰箱から判断する</a:t>
            </a:r>
          </a:p>
        </p:txBody>
      </p:sp>
      <p:graphicFrame>
        <p:nvGraphicFramePr>
          <p:cNvPr id="5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572000"/>
                <a:gridCol w="447675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段階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期間仮説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出口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試作＋MVP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4週＋8週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橋1つ、1ページ、保存、ソロ対応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α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8週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3ページ、4人、残像ボス、モバイル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β＋公開準備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6週＋4週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安全、保存、不正入力、監視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チーム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6–9人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デザイン、Luau、CG、UI、QA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B69239-FC5E-49A1-B41F-88E96518F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25844809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7A61F7-CB96-4854-826B-0D6A16A31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視聴した感情を、参加する行動へ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95D8CB-6520-4446-9296-A34A4916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95500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DD1B59-AB7C-46BC-874A-E09109E6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2095500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短尺で出会う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C20C37-6336-440D-B8D5-05AD1E7E7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2505075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D9697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658223-573A-4F4C-B6CC-62D15CB05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14625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E7849B-AE18-4D67-822F-CB71371A2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2714625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本編で知る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80938F-DB19-4BFF-ACC8-8C08E0A1A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3124200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D9697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0DB999-3C9F-45F3-9A53-A73A80085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333750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083A06-2C91-4AF2-85EE-85B47779C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3333750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ゲームで待つ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00BF7A-20F8-46DF-948A-F9FE2B02F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3743325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D9697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1CB1F4-2502-4483-BA21-9A462D665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52875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FC5897-3062-4C89-935E-1E7D6F004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3952875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歌を口ずさむ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5EFF25-DD63-4279-92AC-7D410A28A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4362450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D9697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37E9C5-70A1-41EF-9708-05F3BB21D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572000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4B8361-A999-4362-8A04-D48314172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4572000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絵本を残す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35475F-F33D-4CC7-9435-33F3A3AAD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197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同じキャラクター、同じ制約、同じ友情の価値を共有。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21728E-3C79-409A-9C73-C0BFBD8E9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706343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0AE251-6678-4C47-B7E3-909D9B21F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市場接点と、検証すべき需要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4E8D01-68BB-4067-A279-5B3BA0BF8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43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Roblox Q2 2026：DAU 1.2億超、利用時間290億超。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BE0611-C367-4735-8AAC-73B2A931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05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規模は本作の流入保証ではない。完了と再訪を先に測る。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AD33CA-9C57-437E-8BA2-57EBA986C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67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Netflixの作品・音楽接点は継続接触の参考にする。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BDDFC7-4529-4759-A328-FC31D7F47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19750"/>
            <a:ext cx="10810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出典：Roblox株主書簡／Netflix公式、2026-09-15参照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407531-44A5-4D4D-98F3-80BAFB924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92875736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C48A29-C46F-4D38-A4A3-EAC026370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ベンチマークから採る制作判断</a:t>
            </a:r>
          </a:p>
        </p:txBody>
      </p:sp>
      <p:graphicFrame>
        <p:nvGraphicFramePr>
          <p:cNvPr id="5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781050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観察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本作への適用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作品と音楽の反復接触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ラビの歌と主題歌を接続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参加できる表現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描く・書く・歌うを小さく開く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公開後の関連展開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反応を見て絵本・造形商品へ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大ヒットの数字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本作の売上予測には転用しない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2A0963-2431-499F-8C86-B04D8799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45144124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FCE1B6-7670-4324-87A5-5B3F427EE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公開前後のカレンダー</a:t>
            </a:r>
          </a:p>
        </p:txBody>
      </p:sp>
      <p:graphicFrame>
        <p:nvGraphicFramePr>
          <p:cNvPr id="5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572000"/>
                <a:gridCol w="447675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時期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供給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検証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−12〜−8週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KVテスト、会話、ティザー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異常と関係を理解できるか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−6〜−2週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ロック日常、歌、ゲーム試験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親しみ・自発的参加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公開〜10週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各話＋短尺2本＋記録ページ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完走・次話・再訪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11週以降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制作ノート、少量商品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運用負荷と粗利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A1E7FD-C970-40F7-A800-5DCF9E3BF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81997548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116888-877B-45C4-968D-5EE8B64D9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36か月の段階発注</a:t>
            </a:r>
          </a:p>
        </p:txBody>
      </p:sp>
      <p:graphicFrame>
        <p:nvGraphicFramePr>
          <p:cNvPr id="5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572000"/>
                <a:gridCol w="447675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期間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成果物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責任者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M1–3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脚本・ルック・試写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EP／監督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M4–8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3–5分パイロット・ゲーム試作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制作P／CG監督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M9–24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10話・ゲームβ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ラインP／ゲームP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M25–36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公開・運営・次期判断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マーケP／事業P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E00C74-9EAD-4BCE-97FA-ED4568F5B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85788660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557FBD-B1E3-4899-B113-3519E0F0E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予算は、ゲートごとに確定する</a:t>
            </a:r>
          </a:p>
        </p:txBody>
      </p:sp>
      <p:graphicFrame>
        <p:nvGraphicFramePr>
          <p:cNvPr id="6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781050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Phase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税別仮説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開発＋パイロット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3,800万–7,500万円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本制作（ゲーム含む）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2.5億–5.0億円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公開＋継続運営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5,000万–1.0億円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合計＋予備費15％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3.887億–7.7625億円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A03E25-D3BA-44C1-9487-55D949DFC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953125"/>
            <a:ext cx="10287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FBC7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EFBC72"/>
                </a:solidFill>
                <a:latin typeface="Hiragino Sans"/>
                <a:ea typeface="Hiragino Sans"/>
                <a:cs typeface="Hiragino Sans"/>
              </a:rPr>
              <a:t>検証前の企画仮説。実績・確定予算ではありません。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D70E6F-BB88-4980-8550-0C6766EE2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829729501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B4E969-C17F-46BF-8387-C8FFD383C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自社販売の三つの仮説</a:t>
            </a:r>
          </a:p>
        </p:txBody>
      </p:sp>
      <p:graphicFrame>
        <p:nvGraphicFramePr>
          <p:cNvPr id="6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2762250"/>
                <a:gridCol w="2762250"/>
                <a:gridCol w="276225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仮説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保守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標準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上振れ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到達者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10万人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50万人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200万人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有料転換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0.5％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1％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2％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年購入単価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2,000円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3,000円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4,000円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総売上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100万円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1,500万円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1.6億円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1BFC3F-87C9-47FE-BBF7-6B017A36E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953125"/>
            <a:ext cx="10287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FBC7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EFBC72"/>
                </a:solidFill>
                <a:latin typeface="Hiragino Sans"/>
                <a:ea typeface="Hiragino Sans"/>
                <a:cs typeface="Hiragino Sans"/>
              </a:rPr>
              <a:t>検証前の企画仮説。実績・確定予算ではありません。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5B7546-334A-4677-8AF8-F56DA0E49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84493493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6B264A-C83C-4DCA-8060-C8D04EC14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ファンテストとGreenlight指標</a:t>
            </a:r>
          </a:p>
        </p:txBody>
      </p:sp>
      <p:graphicFrame>
        <p:nvGraphicFramePr>
          <p:cNvPr id="6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781050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対象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仮の判断基準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映像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5秒継続60％／30秒完視聴35％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理解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友情・記憶への自発言及50％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ゲーム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初回完了55％／D1 20％／D7 8％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判断方法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定性試写＋500以上の新規コホート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1FDFDA-1987-40EE-BBBC-26B439DE9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953125"/>
            <a:ext cx="10287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FBC7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EFBC72"/>
                </a:solidFill>
                <a:latin typeface="Hiragino Sans"/>
                <a:ea typeface="Hiragino Sans"/>
                <a:cs typeface="Hiragino Sans"/>
              </a:rPr>
              <a:t>検証前の企画仮説。実績・確定予算ではありません。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9E354D-7AC9-4635-9401-A7D033561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896765578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1ECF77-A572-48A8-93CC-0A342FAE1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制作リスクと対策</a:t>
            </a:r>
          </a:p>
        </p:txBody>
      </p:sp>
      <p:graphicFrame>
        <p:nvGraphicFramePr>
          <p:cNvPr id="5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781050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リスク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対策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夢が万能になる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誇張と共有夢を区別、媒体間監査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悲しみの否定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悲しい日も友と生きる台詞へ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3DCGコスト増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羽と折り床の3カットを先に試作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文化・権利・造形の揺れ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監修、引用置換、モデル前に清書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5D98A5-63FF-4FE3-8CBA-41DEE183A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73879496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C16158-1F04-49DC-B0B4-191D49703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共同製作の役割</a:t>
            </a:r>
          </a:p>
        </p:txBody>
      </p:sp>
      <p:graphicFrame>
        <p:nvGraphicFramePr>
          <p:cNvPr id="5" name=""/>
          <p:cNvGraphicFramePr/>
          <p:nvPr/>
        </p:nvGraphicFramePr>
        <p:xfrm>
          <a:off xmlns:a="http://schemas.openxmlformats.org/drawingml/2006/main" x="571500" y="1571625"/>
          <a:ext xmlns:a="http://schemas.openxmlformats.org/drawingml/2006/main" cx="11049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7810500"/>
              </a:tblGrid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パートナー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担当</a:t>
                      </a:r>
                    </a:p>
                  </a:txBody>
                  <a:tcPr marL="91440" marR="91440" marT="45720" marB="45720">
                    <a:solidFill>
                      <a:srgbClr val="26464B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原案権利者・EP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IPと変更承認、全媒体の統一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監督・日本制作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脚本、芝居、原版音声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CG制作会社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モデル、リグ、アニメ、照明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  <a:tr h="8382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ゲーム・音楽・配信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EEE9DB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実装運営、原盤、地域の展開</a:t>
                      </a:r>
                    </a:p>
                  </a:txBody>
                  <a:tcPr marL="91440" marR="91440" marT="45720" marB="45720">
                    <a:solidFill>
                      <a:srgbClr val="17242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11F291-D56B-4EDB-8577-DD8E4784C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238205662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C5F936-5F18-49E0-A979-41E388D8F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進行・改訂・停止を決める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C0A419-37B6-4EB3-95C7-C17CD9692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95500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4845E2-4683-4CD2-9D9E-0DA59EF85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2095500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原案と権利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B4D569-A232-4308-9B1F-FBABCC25E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2505075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D9697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A17AA2-0642-421F-A066-B5A5D98E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14625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C4CB13-086A-4629-8F3B-330657F86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2714625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ルックと理解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397899-6F99-424F-BB0C-8C8419628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3124200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D9697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F84303-42FA-4998-9263-EF82258FE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333750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3A5A6B-5632-412E-9C36-FF11E138E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3333750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パイロット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89B8B9-C6F0-4C22-A0E8-4E08E1ADF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3743325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D9697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13886B-F501-4656-9100-3F0354DBA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52875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9BE0BC-273C-447A-9767-38830889B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3952875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資金と契約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7DADA5-A084-4137-B6C2-D040C5E96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4362450"/>
            <a:ext cx="0" cy="161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D9697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D3B8DF-2C27-49ED-AF68-C6564DD62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572000"/>
            <a:ext cx="904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05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83D28E-4C2D-4E95-B473-302F4D6C5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4572000"/>
            <a:ext cx="923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6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公開と運営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77F1A5-EF50-46C7-8D6E-8D35B8F72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1975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各段階で承認。未達は一度改訂し、範囲縮小や停止も選ぶ。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74A3CC-8B76-4C9F-894A-CBE4D4CC8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179732861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465CC6-DB3E-4142-9C92-FA55F3761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次の発注は、3カットと3分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A286A3-FB67-47F2-A6CD-82F6F0B47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43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まず原案翻案、タイトル表記、20分×10話を確認。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67AAA9-6411-42D9-B89D-EF9DD679F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05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3DCGルック3カットと3分パイロットの見積を取得。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A2192F-3FAC-4E13-A9FC-D65312A46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67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定性試写とゲーム灰箱の結果で本制作を判断。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E74593-7625-4F82-96E0-9C54058B3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19750"/>
            <a:ext cx="10810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8FCEC9"/>
                </a:solidFill>
                <a:latin typeface="Hiragino Sans"/>
                <a:ea typeface="Hiragino Sans"/>
                <a:cs typeface="Hiragino Sans"/>
              </a:rPr>
              <a:t>求める協業：共同開発、CG制作、配信、ゲーム運営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9E6738-46DF-432F-98D1-732696BB8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314998102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1117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852714-EAD2-4848-8AB0-7B7F3535F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9575"/>
            <a:ext cx="11001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3075" b="1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出典と素材の区分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F11448-66C3-46B7-9BC9-41BB893F1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43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原案DOCX：人物・関係・結末を段落番号で照合。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D57CA1-6B4B-4C8D-A736-013FF7180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05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Roblox：Q2 2026株主書簡、Creator Hub各仕様。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78CFE1-FCB7-4801-924D-FF0D3CEBC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67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Netflix：視聴報告と2026年6月の一周年記事。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9571B-1E3E-4E33-8AC7-D3D18B7AC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29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文化：Metropolitan Museumのバク資料。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8BFAD-BF84-4663-BF60-412F852A5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91075"/>
            <a:ext cx="10906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EEE9DB"/>
                </a:solidFill>
                <a:latin typeface="Hiragino Sans"/>
                <a:ea typeface="Hiragino Sans"/>
                <a:cs typeface="Hiragino Sans"/>
              </a:rPr>
              <a:t>全リンク・参照日・未確認点は同梱の出典台帳へ。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EC246A-BBE2-4009-9884-37BC46793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B0C3C5"/>
                </a:solidFill>
                <a:latin typeface="Hiragino Sans"/>
                <a:ea typeface="Hiragino Sans"/>
                <a:cs typeface="Hiragino Sans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8542441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2026-09-15T15:24:49.5360000Z</dcterms:created>
  <dcterms:modified xsi:type="dcterms:W3CDTF">2026-09-15T15:24:49.5360000Z</dcterms:modified>
</coreProperties>
</file>